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5" r:id="rId4"/>
    <p:sldId id="276" r:id="rId5"/>
    <p:sldId id="278" r:id="rId6"/>
    <p:sldId id="279" r:id="rId7"/>
    <p:sldId id="281" r:id="rId8"/>
    <p:sldId id="280" r:id="rId9"/>
    <p:sldId id="282" r:id="rId10"/>
    <p:sldId id="284" r:id="rId11"/>
    <p:sldId id="286" r:id="rId12"/>
    <p:sldId id="272" r:id="rId13"/>
    <p:sldId id="306" r:id="rId14"/>
    <p:sldId id="265" r:id="rId15"/>
    <p:sldId id="266" r:id="rId16"/>
    <p:sldId id="267" r:id="rId17"/>
    <p:sldId id="268" r:id="rId18"/>
    <p:sldId id="305" r:id="rId19"/>
    <p:sldId id="307" r:id="rId20"/>
    <p:sldId id="287" r:id="rId21"/>
    <p:sldId id="288" r:id="rId22"/>
    <p:sldId id="291" r:id="rId23"/>
    <p:sldId id="292" r:id="rId24"/>
    <p:sldId id="300" r:id="rId25"/>
    <p:sldId id="301" r:id="rId26"/>
    <p:sldId id="302" r:id="rId27"/>
    <p:sldId id="303" r:id="rId28"/>
    <p:sldId id="299" r:id="rId29"/>
    <p:sldId id="290" r:id="rId30"/>
    <p:sldId id="304" r:id="rId31"/>
    <p:sldId id="297" r:id="rId32"/>
    <p:sldId id="270" r:id="rId33"/>
    <p:sldId id="298" r:id="rId34"/>
    <p:sldId id="271" r:id="rId35"/>
    <p:sldId id="263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6"/>
    <p:restoredTop sz="93813"/>
  </p:normalViewPr>
  <p:slideViewPr>
    <p:cSldViewPr snapToGrid="0" snapToObjects="1">
      <p:cViewPr>
        <p:scale>
          <a:sx n="66" d="100"/>
          <a:sy n="66" d="100"/>
        </p:scale>
        <p:origin x="1104" y="7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026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9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004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矩形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矩形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像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s-newbee/taro-yanxuan" TargetMode="External"/><Relationship Id="rId4" Type="http://schemas.openxmlformats.org/officeDocument/2006/relationships/hyperlink" Target="https://juejin.im/post/5c6a151f518825625e4ac830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趣店集团PPT标准模版-标题"/>
          <p:cNvSpPr txBox="1"/>
          <p:nvPr/>
        </p:nvSpPr>
        <p:spPr>
          <a:xfrm>
            <a:off x="1818546" y="3137513"/>
            <a:ext cx="8274058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58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多端小程序极速开发实践</a:t>
            </a:r>
            <a:endParaRPr dirty="0"/>
          </a:p>
        </p:txBody>
      </p:sp>
      <p:sp>
        <p:nvSpPr>
          <p:cNvPr id="113" name="日期/部门/演讲者"/>
          <p:cNvSpPr txBox="1"/>
          <p:nvPr/>
        </p:nvSpPr>
        <p:spPr>
          <a:xfrm>
            <a:off x="4290380" y="4125199"/>
            <a:ext cx="333039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30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蔡珉星 </a:t>
            </a:r>
            <a:r>
              <a:rPr lang="en-US" altLang="zh-CN" dirty="0" smtClean="0"/>
              <a:t>2019-06-22</a:t>
            </a:r>
          </a:p>
        </p:txBody>
      </p:sp>
      <p:pic>
        <p:nvPicPr>
          <p:cNvPr id="11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936" y="1664589"/>
            <a:ext cx="1654936" cy="1117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项目名称"/>
          <p:cNvSpPr txBox="1"/>
          <p:nvPr/>
        </p:nvSpPr>
        <p:spPr>
          <a:xfrm>
            <a:off x="2366783" y="2341915"/>
            <a:ext cx="733469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0070C0"/>
                </a:solidFill>
              </a:rPr>
              <a:t>多端开发是否靠谱？坑多不多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是</a:t>
            </a:r>
            <a:r>
              <a:rPr lang="en-US" sz="2800" b="1" dirty="0" smtClean="0">
                <a:solidFill>
                  <a:srgbClr val="0070C0"/>
                </a:solidFill>
              </a:rPr>
              <a:t>“Write </a:t>
            </a:r>
            <a:r>
              <a:rPr lang="en-US" sz="2800" b="1" dirty="0">
                <a:solidFill>
                  <a:srgbClr val="0070C0"/>
                </a:solidFill>
              </a:rPr>
              <a:t>Once, Run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nywhere”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还是</a:t>
            </a:r>
            <a:r>
              <a:rPr lang="en-US" altLang="zh-CN" sz="2800" b="1" dirty="0">
                <a:solidFill>
                  <a:srgbClr val="0070C0"/>
                </a:solidFill>
              </a:rPr>
              <a:t>“Write Once, </a:t>
            </a:r>
            <a:r>
              <a:rPr lang="en-US" altLang="zh-CN" sz="2800" b="1" dirty="0">
                <a:solidFill>
                  <a:srgbClr val="FF0000"/>
                </a:solidFill>
              </a:rPr>
              <a:t>Debug</a:t>
            </a:r>
            <a:r>
              <a:rPr lang="en-US" altLang="zh-CN" sz="2800" b="1" dirty="0">
                <a:solidFill>
                  <a:srgbClr val="0070C0"/>
                </a:solidFill>
              </a:rPr>
              <a:t> Everywhere”?</a:t>
            </a:r>
            <a:endParaRPr sz="2800" b="1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3" y="4532143"/>
            <a:ext cx="969398" cy="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5207141" y="2705509"/>
            <a:ext cx="19389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3600" b="1" dirty="0" smtClean="0"/>
              <a:t>实践经历</a:t>
            </a:r>
            <a:endParaRPr sz="3600" b="1" dirty="0"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形状"/>
          <p:cNvSpPr/>
          <p:nvPr/>
        </p:nvSpPr>
        <p:spPr>
          <a:xfrm>
            <a:off x="4518993" y="2787022"/>
            <a:ext cx="511378" cy="511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76465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这里是正文，请填写正文。"/>
          <p:cNvSpPr txBox="1"/>
          <p:nvPr/>
        </p:nvSpPr>
        <p:spPr>
          <a:xfrm>
            <a:off x="619057" y="2117936"/>
            <a:ext cx="620458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同一业务重复开发（</a:t>
            </a:r>
            <a:r>
              <a:rPr lang="en-US" altLang="zh-CN" dirty="0" smtClean="0"/>
              <a:t>APP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小程序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H5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时间紧、人力不足</a:t>
            </a:r>
            <a:endParaRPr dirty="0"/>
          </a:p>
        </p:txBody>
      </p:sp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项目名称"/>
          <p:cNvSpPr txBox="1"/>
          <p:nvPr/>
        </p:nvSpPr>
        <p:spPr>
          <a:xfrm>
            <a:off x="615299" y="1402594"/>
            <a:ext cx="440120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趣店为何选择多端开发方案</a:t>
            </a:r>
            <a:endParaRPr sz="2800" b="1" dirty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613036" y="4388337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/>
          </a:p>
        </p:txBody>
      </p:sp>
      <p:sp>
        <p:nvSpPr>
          <p:cNvPr id="12" name="项目名称"/>
          <p:cNvSpPr txBox="1"/>
          <p:nvPr/>
        </p:nvSpPr>
        <p:spPr>
          <a:xfrm>
            <a:off x="609278" y="3679247"/>
            <a:ext cx="2246767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多端方案收益</a:t>
            </a:r>
            <a:endParaRPr sz="2800" b="1" dirty="0"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619056" y="4334313"/>
            <a:ext cx="4178386" cy="113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节约开发、维护成本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/>
              <a:t>APP</a:t>
            </a:r>
            <a:r>
              <a:rPr lang="zh-CN" altLang="en-US" dirty="0" smtClean="0"/>
              <a:t> 同学可</a:t>
            </a:r>
            <a:r>
              <a:rPr lang="zh-CN" altLang="en-US" dirty="0"/>
              <a:t>参与</a:t>
            </a:r>
            <a:r>
              <a:rPr lang="zh-CN" altLang="en-US" dirty="0" smtClean="0"/>
              <a:t>开发小程序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39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这里是正文，请填写正文。"/>
          <p:cNvSpPr txBox="1"/>
          <p:nvPr/>
        </p:nvSpPr>
        <p:spPr>
          <a:xfrm>
            <a:off x="619057" y="2156843"/>
            <a:ext cx="69676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dirty="0" smtClean="0"/>
              <a:t>验证多端开发方案（基于团队技术栈，选型 </a:t>
            </a:r>
            <a:r>
              <a:rPr lang="en-US" altLang="zh-CN" dirty="0" smtClean="0"/>
              <a:t>Taro</a:t>
            </a:r>
            <a:r>
              <a:rPr lang="zh-CN" altLang="en-US" dirty="0" smtClean="0"/>
              <a:t>）</a:t>
            </a:r>
            <a:endParaRPr dirty="0"/>
          </a:p>
        </p:txBody>
      </p:sp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项目名称"/>
          <p:cNvSpPr txBox="1"/>
          <p:nvPr/>
        </p:nvSpPr>
        <p:spPr>
          <a:xfrm>
            <a:off x="615299" y="1402591"/>
            <a:ext cx="1169549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阶段一</a:t>
            </a:r>
            <a:endParaRPr sz="2800" b="1" dirty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613036" y="3785228"/>
            <a:ext cx="37856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dirty="0"/>
              <a:t>专注多端小程序</a:t>
            </a:r>
            <a:r>
              <a:rPr lang="zh-CN" altLang="en-US" dirty="0" smtClean="0"/>
              <a:t>，开发提速</a:t>
            </a:r>
            <a:endParaRPr dirty="0"/>
          </a:p>
        </p:txBody>
      </p:sp>
      <p:sp>
        <p:nvSpPr>
          <p:cNvPr id="12" name="项目名称"/>
          <p:cNvSpPr txBox="1"/>
          <p:nvPr/>
        </p:nvSpPr>
        <p:spPr>
          <a:xfrm>
            <a:off x="609278" y="3037228"/>
            <a:ext cx="1169549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阶段二</a:t>
            </a:r>
            <a:endParaRPr sz="2800" b="1" dirty="0"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7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52" y="1316064"/>
            <a:ext cx="9388190" cy="5478141"/>
          </a:xfrm>
          <a:prstGeom prst="rect">
            <a:avLst/>
          </a:prstGeom>
        </p:spPr>
      </p:pic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864228" y="575076"/>
            <a:ext cx="31700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阶段一：验证多端开发方案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这里是正文，请填写正文。"/>
          <p:cNvSpPr txBox="1"/>
          <p:nvPr/>
        </p:nvSpPr>
        <p:spPr>
          <a:xfrm>
            <a:off x="184072" y="1530674"/>
            <a:ext cx="234936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200" b="1" dirty="0" smtClean="0">
                <a:solidFill>
                  <a:srgbClr val="3164AF"/>
                </a:solidFill>
              </a:rPr>
              <a:t>验证能否做到</a:t>
            </a:r>
            <a:endParaRPr lang="en-US" altLang="zh-CN" sz="2200" b="1" dirty="0" smtClean="0">
              <a:solidFill>
                <a:srgbClr val="3164AF"/>
              </a:solidFill>
            </a:endParaRPr>
          </a:p>
          <a:p>
            <a:pPr algn="ctr"/>
            <a:r>
              <a:rPr lang="zh-CN" altLang="en-US" sz="2200" b="1" dirty="0" smtClean="0">
                <a:solidFill>
                  <a:srgbClr val="3164AF"/>
                </a:solidFill>
              </a:rPr>
              <a:t>一套代码多端运行</a:t>
            </a:r>
            <a:endParaRPr sz="2200" b="1" dirty="0">
              <a:solidFill>
                <a:srgbClr val="3164AF"/>
              </a:solidFill>
            </a:endParaRPr>
          </a:p>
        </p:txBody>
      </p:sp>
      <p:sp>
        <p:nvSpPr>
          <p:cNvPr id="18" name="这里是正文，请填写正文。"/>
          <p:cNvSpPr txBox="1"/>
          <p:nvPr/>
        </p:nvSpPr>
        <p:spPr>
          <a:xfrm>
            <a:off x="331549" y="3374250"/>
            <a:ext cx="2054407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buFont typeface="Wingdings" charset="2"/>
              <a:buChar char="ü"/>
            </a:pPr>
            <a:r>
              <a:rPr lang="zh-CN" altLang="en-US" sz="1800" dirty="0" smtClean="0"/>
              <a:t>微信小程序</a:t>
            </a:r>
            <a:endParaRPr lang="en-US" altLang="zh-CN" sz="1800" dirty="0" smtClean="0"/>
          </a:p>
          <a:p>
            <a:pPr marL="342900" indent="-342900">
              <a:buFont typeface="Wingdings" charset="2"/>
              <a:buChar char="ü"/>
            </a:pPr>
            <a:r>
              <a:rPr lang="zh-CN" altLang="en-US" sz="1800" dirty="0" smtClean="0"/>
              <a:t>支付宝小程序</a:t>
            </a:r>
            <a:endParaRPr lang="en-US" altLang="zh-CN" sz="1800" dirty="0" smtClean="0"/>
          </a:p>
          <a:p>
            <a:pPr marL="342900" indent="-342900">
              <a:buFont typeface="Wingdings" charset="2"/>
              <a:buChar char="ü"/>
            </a:pPr>
            <a:r>
              <a:rPr lang="zh-CN" altLang="en-US" sz="1800" dirty="0" smtClean="0"/>
              <a:t>百度智能小程序</a:t>
            </a:r>
            <a:endParaRPr lang="en-US" altLang="zh-CN" sz="1800" dirty="0" smtClean="0"/>
          </a:p>
          <a:p>
            <a:pPr marL="342900" indent="-342900">
              <a:buFont typeface="Wingdings" charset="2"/>
              <a:buChar char="ü"/>
            </a:pPr>
            <a:r>
              <a:rPr lang="zh-CN" altLang="en-US" sz="1800" dirty="0" smtClean="0"/>
              <a:t>字节跳动小程序</a:t>
            </a:r>
            <a:endParaRPr lang="en-US" altLang="zh-CN" sz="1800" dirty="0" smtClean="0"/>
          </a:p>
          <a:p>
            <a:pPr marL="342900" indent="-342900">
              <a:buFont typeface="Wingdings" charset="2"/>
              <a:buChar char="ü"/>
            </a:pPr>
            <a:r>
              <a:rPr lang="en-US" altLang="zh-CN" sz="1800" dirty="0" smtClean="0"/>
              <a:t>H5</a:t>
            </a:r>
          </a:p>
          <a:p>
            <a:pPr marL="342900" indent="-342900">
              <a:buFont typeface="Wingdings" charset="2"/>
              <a:buChar char="ü"/>
            </a:pPr>
            <a:r>
              <a:rPr lang="en-US" altLang="zh-CN" sz="1800" dirty="0" smtClean="0"/>
              <a:t>APP</a:t>
            </a:r>
            <a:endParaRPr sz="1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3" y="2339553"/>
            <a:ext cx="855256" cy="77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" y="2412898"/>
            <a:ext cx="593922" cy="59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7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864228" y="575076"/>
            <a:ext cx="31700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阶段一：验证多端开发方案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项目名称"/>
          <p:cNvSpPr txBox="1"/>
          <p:nvPr/>
        </p:nvSpPr>
        <p:spPr>
          <a:xfrm>
            <a:off x="500997" y="3628976"/>
            <a:ext cx="92396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sz="2800" b="1" dirty="0"/>
          </a:p>
        </p:txBody>
      </p:sp>
      <p:sp>
        <p:nvSpPr>
          <p:cNvPr id="21" name="项目名称"/>
          <p:cNvSpPr txBox="1"/>
          <p:nvPr/>
        </p:nvSpPr>
        <p:spPr>
          <a:xfrm>
            <a:off x="500997" y="1387995"/>
            <a:ext cx="7241724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开源</a:t>
            </a:r>
            <a:r>
              <a:rPr lang="zh-CN" altLang="en-US" sz="2800" b="1" dirty="0"/>
              <a:t> </a:t>
            </a:r>
            <a:r>
              <a:rPr lang="en-US" altLang="zh-CN" sz="2800" b="1" dirty="0" smtClean="0"/>
              <a:t>taro-</a:t>
            </a:r>
            <a:r>
              <a:rPr lang="en-US" altLang="zh-CN" sz="2800" b="1" dirty="0" err="1" smtClean="0"/>
              <a:t>yanxuan</a:t>
            </a:r>
            <a:r>
              <a:rPr lang="zh-CN" altLang="en-US" dirty="0" smtClean="0"/>
              <a:t> </a:t>
            </a:r>
            <a:r>
              <a:rPr lang="en-US" altLang="zh-CN" sz="1400" u="sng" dirty="0">
                <a:hlinkClick r:id="rId3"/>
              </a:rPr>
              <a:t>https://github.com/js-newbee/taro-yanxuan</a:t>
            </a:r>
            <a:endParaRPr sz="1400" u="sng" dirty="0"/>
          </a:p>
        </p:txBody>
      </p:sp>
      <p:sp>
        <p:nvSpPr>
          <p:cNvPr id="25" name="这里是正文，请填写正文，没有可不写。"/>
          <p:cNvSpPr txBox="1"/>
          <p:nvPr/>
        </p:nvSpPr>
        <p:spPr>
          <a:xfrm>
            <a:off x="500997" y="2141476"/>
            <a:ext cx="93865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dirty="0"/>
              <a:t>首个 </a:t>
            </a:r>
            <a:r>
              <a:rPr lang="en-US" altLang="zh-CN" dirty="0"/>
              <a:t>Taro </a:t>
            </a:r>
            <a:r>
              <a:rPr lang="zh-CN" altLang="en-US" dirty="0"/>
              <a:t>多端统一实例 </a:t>
            </a:r>
            <a:r>
              <a:rPr lang="en-US" altLang="zh-CN" dirty="0"/>
              <a:t>- </a:t>
            </a:r>
            <a:r>
              <a:rPr lang="zh-CN" altLang="en-US" dirty="0"/>
              <a:t>网易严选（小程序 </a:t>
            </a:r>
            <a:r>
              <a:rPr lang="en-US" altLang="zh-CN" dirty="0"/>
              <a:t>+ H5 + React Native</a:t>
            </a:r>
            <a:r>
              <a:rPr lang="zh-CN" altLang="en-US" dirty="0"/>
              <a:t>）</a:t>
            </a:r>
            <a:endParaRPr dirty="0"/>
          </a:p>
        </p:txBody>
      </p:sp>
      <p:sp>
        <p:nvSpPr>
          <p:cNvPr id="26" name="项目名称"/>
          <p:cNvSpPr txBox="1"/>
          <p:nvPr/>
        </p:nvSpPr>
        <p:spPr>
          <a:xfrm>
            <a:off x="500997" y="3628976"/>
            <a:ext cx="92396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sz="2800" b="1" dirty="0"/>
          </a:p>
        </p:txBody>
      </p:sp>
      <p:sp>
        <p:nvSpPr>
          <p:cNvPr id="27" name="这里是正文，请填写正文，没有可不写。"/>
          <p:cNvSpPr txBox="1"/>
          <p:nvPr/>
        </p:nvSpPr>
        <p:spPr>
          <a:xfrm>
            <a:off x="500997" y="4411715"/>
            <a:ext cx="7982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en-US" dirty="0"/>
              <a:t>《 </a:t>
            </a:r>
            <a:r>
              <a:rPr lang="en-US" altLang="zh-CN" dirty="0" smtClean="0"/>
              <a:t>Taro </a:t>
            </a:r>
            <a:r>
              <a:rPr lang="zh-CN" altLang="en-US" dirty="0"/>
              <a:t>多端开发的正确姿势：打造三端统一的网易严</a:t>
            </a:r>
            <a:r>
              <a:rPr lang="zh-CN" altLang="en-US" dirty="0" smtClean="0"/>
              <a:t>选</a:t>
            </a:r>
            <a:r>
              <a:rPr lang="en-US" altLang="zh-CN" dirty="0" smtClean="0"/>
              <a:t>》</a:t>
            </a:r>
            <a:endParaRPr dirty="0"/>
          </a:p>
        </p:txBody>
      </p:sp>
      <p:sp>
        <p:nvSpPr>
          <p:cNvPr id="28" name="项目名称"/>
          <p:cNvSpPr txBox="1"/>
          <p:nvPr/>
        </p:nvSpPr>
        <p:spPr>
          <a:xfrm>
            <a:off x="539099" y="3661879"/>
            <a:ext cx="8440770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/>
              <a:t>总结 </a:t>
            </a:r>
            <a:r>
              <a:rPr lang="en-US" altLang="zh-CN" sz="2800" b="1" dirty="0"/>
              <a:t>Taro</a:t>
            </a:r>
            <a:r>
              <a:rPr lang="zh-CN" altLang="en-US" sz="2800" b="1" dirty="0"/>
              <a:t> 多端开发</a:t>
            </a:r>
            <a:r>
              <a:rPr lang="zh-CN" altLang="en-US" sz="2800" b="1" dirty="0" smtClean="0"/>
              <a:t>思路</a:t>
            </a:r>
            <a:r>
              <a:rPr lang="zh-CN" altLang="en-US" dirty="0" smtClean="0"/>
              <a:t> </a:t>
            </a:r>
            <a:r>
              <a:rPr lang="nb-NO" altLang="zh-CN" sz="1400" dirty="0">
                <a:hlinkClick r:id="rId4"/>
              </a:rPr>
              <a:t>https://juejin.im/post/5c6a151f518825625e4ac830</a:t>
            </a:r>
            <a:endParaRPr sz="1400" u="sng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7" y="3772748"/>
            <a:ext cx="8635864" cy="2315934"/>
          </a:xfrm>
          <a:prstGeom prst="rect">
            <a:avLst/>
          </a:prstGeom>
        </p:spPr>
      </p:pic>
      <p:sp>
        <p:nvSpPr>
          <p:cNvPr id="17" name="这里是正文，请填写正文，没有可不写。"/>
          <p:cNvSpPr txBox="1"/>
          <p:nvPr/>
        </p:nvSpPr>
        <p:spPr>
          <a:xfrm>
            <a:off x="3825137" y="4918660"/>
            <a:ext cx="41703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en-US" altLang="zh-CN" dirty="0" smtClean="0"/>
              <a:t>(</a:t>
            </a:r>
            <a:r>
              <a:rPr lang="zh-CN" altLang="en-US" dirty="0" smtClean="0"/>
              <a:t>被列入 </a:t>
            </a:r>
            <a:r>
              <a:rPr lang="en-US" altLang="zh-CN" dirty="0" smtClean="0"/>
              <a:t>Taro</a:t>
            </a:r>
            <a:r>
              <a:rPr lang="zh-CN" altLang="en-US" dirty="0" smtClean="0"/>
              <a:t> 框架的特别鸣谢</a:t>
            </a:r>
            <a:r>
              <a:rPr lang="en-US" altLang="zh-CN" dirty="0" smtClean="0"/>
              <a:t>)</a:t>
            </a:r>
            <a:endParaRPr dirty="0"/>
          </a:p>
        </p:txBody>
      </p:sp>
      <p:sp>
        <p:nvSpPr>
          <p:cNvPr id="2" name="圆角矩形 1"/>
          <p:cNvSpPr/>
          <p:nvPr/>
        </p:nvSpPr>
        <p:spPr>
          <a:xfrm>
            <a:off x="1848256" y="4291530"/>
            <a:ext cx="1420238" cy="1797152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" y="2719757"/>
            <a:ext cx="6931507" cy="6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 animBg="1"/>
      <p:bldP spid="28" grpId="0" animBg="1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864228" y="575076"/>
            <a:ext cx="31700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阶段一：验证多端开发方案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项目名称"/>
          <p:cNvSpPr txBox="1"/>
          <p:nvPr/>
        </p:nvSpPr>
        <p:spPr>
          <a:xfrm>
            <a:off x="500997" y="1387995"/>
            <a:ext cx="1528622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多端难点</a:t>
            </a:r>
            <a:endParaRPr sz="2800" u="sng" dirty="0"/>
          </a:p>
        </p:txBody>
      </p:sp>
      <p:sp>
        <p:nvSpPr>
          <p:cNvPr id="20" name="这里是正文，请填写正文，没有可不写。"/>
          <p:cNvSpPr txBox="1"/>
          <p:nvPr/>
        </p:nvSpPr>
        <p:spPr>
          <a:xfrm>
            <a:off x="500997" y="2125147"/>
            <a:ext cx="3675043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/>
              <a:t>APP</a:t>
            </a:r>
            <a:r>
              <a:rPr lang="zh-CN" altLang="en-US" dirty="0" smtClean="0"/>
              <a:t> 端（</a:t>
            </a:r>
            <a:r>
              <a:rPr lang="en-US" altLang="zh-CN" dirty="0" smtClean="0"/>
              <a:t>RN</a:t>
            </a:r>
            <a:r>
              <a:rPr lang="zh-CN" altLang="en-US" dirty="0" smtClean="0"/>
              <a:t>）差异较大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基础设施不够完备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开发能力要求高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63" y="1254995"/>
            <a:ext cx="2528246" cy="4463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54" y="1254994"/>
            <a:ext cx="2528246" cy="4463935"/>
          </a:xfrm>
          <a:prstGeom prst="rect">
            <a:avLst/>
          </a:prstGeom>
        </p:spPr>
      </p:pic>
      <p:sp>
        <p:nvSpPr>
          <p:cNvPr id="16" name="这里是正文，请填写正文，没有可不写。"/>
          <p:cNvSpPr txBox="1"/>
          <p:nvPr/>
        </p:nvSpPr>
        <p:spPr>
          <a:xfrm>
            <a:off x="6699242" y="5828105"/>
            <a:ext cx="26395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en-US" altLang="zh-CN" sz="2000" dirty="0" smtClean="0"/>
              <a:t>React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Native</a:t>
            </a:r>
            <a:r>
              <a:rPr lang="zh-CN" altLang="en-US" sz="2000" dirty="0" smtClean="0"/>
              <a:t> 运行效果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452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43691"/>
            <a:ext cx="5837493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阶段二：专注多端小程序，开发提速</a:t>
            </a:r>
            <a:endParaRPr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3" y="2159803"/>
            <a:ext cx="2214979" cy="3939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73" y="2159803"/>
            <a:ext cx="2214979" cy="3939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20" y="2159803"/>
            <a:ext cx="2235355" cy="3975953"/>
          </a:xfrm>
          <a:prstGeom prst="rect">
            <a:avLst/>
          </a:prstGeom>
        </p:spPr>
      </p:pic>
      <p:sp>
        <p:nvSpPr>
          <p:cNvPr id="16" name="这里是正文，请填写正文。"/>
          <p:cNvSpPr txBox="1"/>
          <p:nvPr/>
        </p:nvSpPr>
        <p:spPr>
          <a:xfrm>
            <a:off x="10833104" y="3916946"/>
            <a:ext cx="6854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mr-IN" altLang="zh-CN" b="1" smtClean="0"/>
              <a:t>……</a:t>
            </a:r>
            <a:endParaRPr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50" y="2159803"/>
            <a:ext cx="2235356" cy="39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43691"/>
            <a:ext cx="1528622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提速效果</a:t>
            </a:r>
            <a:endParaRPr sz="2800" b="1"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864228" y="575076"/>
            <a:ext cx="41960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阶段二：专注多端小程序，开发提速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3" y="2159803"/>
            <a:ext cx="2214979" cy="3939710"/>
          </a:xfrm>
          <a:prstGeom prst="rect">
            <a:avLst/>
          </a:prstGeom>
        </p:spPr>
      </p:pic>
      <p:sp>
        <p:nvSpPr>
          <p:cNvPr id="16" name="这里是正文，请填写正文，没有可不写。"/>
          <p:cNvSpPr txBox="1"/>
          <p:nvPr/>
        </p:nvSpPr>
        <p:spPr>
          <a:xfrm>
            <a:off x="4474194" y="3546017"/>
            <a:ext cx="596092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/>
              <a:t>微信小程序：</a:t>
            </a:r>
            <a:r>
              <a:rPr lang="en-US" altLang="zh-CN" dirty="0"/>
              <a:t>6</a:t>
            </a:r>
            <a:r>
              <a:rPr lang="zh-CN" altLang="en-US" dirty="0"/>
              <a:t>个人力，</a:t>
            </a:r>
            <a:r>
              <a:rPr lang="en-US" altLang="zh-CN" dirty="0"/>
              <a:t>2</a:t>
            </a:r>
            <a:r>
              <a:rPr lang="zh-CN" altLang="en-US" dirty="0"/>
              <a:t>周开发提</a:t>
            </a:r>
            <a:r>
              <a:rPr lang="zh-CN" altLang="en-US" dirty="0" smtClean="0"/>
              <a:t>测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转支付宝</a:t>
            </a:r>
            <a:r>
              <a:rPr lang="zh-CN" altLang="en-US" dirty="0"/>
              <a:t>小程序：</a:t>
            </a:r>
            <a:r>
              <a:rPr lang="en-US" altLang="zh-CN" dirty="0"/>
              <a:t>3</a:t>
            </a:r>
            <a:r>
              <a:rPr lang="zh-CN" altLang="en-US" dirty="0"/>
              <a:t>个人力，</a:t>
            </a:r>
            <a:r>
              <a:rPr lang="en-US" altLang="zh-CN" dirty="0"/>
              <a:t>1</a:t>
            </a:r>
            <a:r>
              <a:rPr lang="zh-CN" altLang="en-US" dirty="0"/>
              <a:t>周完成</a:t>
            </a:r>
            <a:r>
              <a:rPr lang="zh-CN" altLang="en-US" dirty="0" smtClean="0"/>
              <a:t>适配</a:t>
            </a:r>
            <a:endParaRPr lang="zh-CN" altLang="en-US" dirty="0"/>
          </a:p>
        </p:txBody>
      </p:sp>
      <p:sp>
        <p:nvSpPr>
          <p:cNvPr id="20" name="这里是正文，请填写正文。"/>
          <p:cNvSpPr txBox="1"/>
          <p:nvPr/>
        </p:nvSpPr>
        <p:spPr>
          <a:xfrm>
            <a:off x="5379675" y="2848519"/>
            <a:ext cx="193899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b="1" dirty="0" smtClean="0"/>
              <a:t>唯谱家小程序</a:t>
            </a:r>
            <a:endParaRPr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20" y="2729419"/>
            <a:ext cx="699867" cy="6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43691"/>
            <a:ext cx="1528622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提速效果</a:t>
            </a:r>
            <a:endParaRPr sz="2800" b="1"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864228" y="575076"/>
            <a:ext cx="419601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阶段二：专注多端小程序，开发提速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这里是正文，请填写正文。"/>
          <p:cNvSpPr txBox="1"/>
          <p:nvPr/>
        </p:nvSpPr>
        <p:spPr>
          <a:xfrm>
            <a:off x="2627325" y="4629493"/>
            <a:ext cx="6854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mr-IN" altLang="zh-CN" b="1" smtClean="0"/>
              <a:t>……</a:t>
            </a:r>
            <a:endParaRPr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7" y="2431811"/>
            <a:ext cx="1219558" cy="1219558"/>
          </a:xfrm>
          <a:prstGeom prst="rect">
            <a:avLst/>
          </a:prstGeom>
        </p:spPr>
      </p:pic>
      <p:sp>
        <p:nvSpPr>
          <p:cNvPr id="18" name="这里是正文，请填写正文。"/>
          <p:cNvSpPr txBox="1"/>
          <p:nvPr/>
        </p:nvSpPr>
        <p:spPr>
          <a:xfrm>
            <a:off x="4685219" y="2940276"/>
            <a:ext cx="37856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b="1" dirty="0" smtClean="0"/>
              <a:t>新项目：一周完成开发提测</a:t>
            </a:r>
            <a:endParaRPr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48" y="2439177"/>
            <a:ext cx="1212192" cy="1212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7" y="4318373"/>
            <a:ext cx="1219558" cy="1219558"/>
          </a:xfrm>
          <a:prstGeom prst="rect">
            <a:avLst/>
          </a:prstGeom>
        </p:spPr>
      </p:pic>
      <p:sp>
        <p:nvSpPr>
          <p:cNvPr id="19" name="这里是正文，请填写正文。"/>
          <p:cNvSpPr txBox="1"/>
          <p:nvPr/>
        </p:nvSpPr>
        <p:spPr>
          <a:xfrm>
            <a:off x="902673" y="3759608"/>
            <a:ext cx="784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1800" smtClean="0"/>
              <a:t>趣内购</a:t>
            </a:r>
            <a:endParaRPr sz="1800" dirty="0"/>
          </a:p>
        </p:txBody>
      </p:sp>
      <p:sp>
        <p:nvSpPr>
          <p:cNvPr id="20" name="这里是正文，请填写正文。"/>
          <p:cNvSpPr txBox="1"/>
          <p:nvPr/>
        </p:nvSpPr>
        <p:spPr>
          <a:xfrm>
            <a:off x="2611500" y="3795275"/>
            <a:ext cx="784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1800" smtClean="0"/>
              <a:t>小提醒</a:t>
            </a:r>
            <a:endParaRPr sz="1800" dirty="0"/>
          </a:p>
        </p:txBody>
      </p:sp>
      <p:sp>
        <p:nvSpPr>
          <p:cNvPr id="21" name="这里是正文，请填写正文。"/>
          <p:cNvSpPr txBox="1"/>
          <p:nvPr/>
        </p:nvSpPr>
        <p:spPr>
          <a:xfrm>
            <a:off x="876371" y="5625157"/>
            <a:ext cx="784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1800" dirty="0" smtClean="0"/>
              <a:t>小星座</a:t>
            </a:r>
            <a:endParaRPr sz="1800" dirty="0"/>
          </a:p>
        </p:txBody>
      </p:sp>
      <p:sp>
        <p:nvSpPr>
          <p:cNvPr id="23" name="这里是正文，请填写正文，没有可不写。"/>
          <p:cNvSpPr txBox="1"/>
          <p:nvPr/>
        </p:nvSpPr>
        <p:spPr>
          <a:xfrm>
            <a:off x="4746569" y="3662750"/>
            <a:ext cx="661975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/>
              <a:t>沉淀多端开发 </a:t>
            </a:r>
            <a:r>
              <a:rPr lang="en-US" altLang="zh-CN" dirty="0"/>
              <a:t>boilerplate</a:t>
            </a:r>
            <a:r>
              <a:rPr lang="zh-CN" altLang="en-US" dirty="0"/>
              <a:t>，不断抹平各端</a:t>
            </a:r>
            <a:r>
              <a:rPr lang="zh-CN" altLang="en-US" dirty="0" smtClean="0"/>
              <a:t>差异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/>
              <a:t>只需专注业务逻辑</a:t>
            </a:r>
            <a:r>
              <a:rPr lang="zh-CN" altLang="en-US" dirty="0" smtClean="0"/>
              <a:t>开发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19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1735072" y="1855349"/>
            <a:ext cx="15286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117" name="目录2"/>
          <p:cNvSpPr txBox="1"/>
          <p:nvPr/>
        </p:nvSpPr>
        <p:spPr>
          <a:xfrm>
            <a:off x="1738151" y="2694067"/>
            <a:ext cx="15286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实践经历</a:t>
            </a:r>
            <a:endParaRPr dirty="0"/>
          </a:p>
        </p:txBody>
      </p:sp>
      <p:sp>
        <p:nvSpPr>
          <p:cNvPr id="118" name="目录3"/>
          <p:cNvSpPr txBox="1"/>
          <p:nvPr/>
        </p:nvSpPr>
        <p:spPr>
          <a:xfrm>
            <a:off x="1735072" y="3522373"/>
            <a:ext cx="15286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119" name="形状"/>
          <p:cNvSpPr/>
          <p:nvPr/>
        </p:nvSpPr>
        <p:spPr>
          <a:xfrm>
            <a:off x="1286710" y="1936862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0" name="形状"/>
          <p:cNvSpPr/>
          <p:nvPr/>
        </p:nvSpPr>
        <p:spPr>
          <a:xfrm>
            <a:off x="1286710" y="2766676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21" name="形状"/>
          <p:cNvSpPr/>
          <p:nvPr/>
        </p:nvSpPr>
        <p:spPr>
          <a:xfrm>
            <a:off x="1286710" y="3596491"/>
            <a:ext cx="377607" cy="377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目录1"/>
          <p:cNvSpPr txBox="1"/>
          <p:nvPr/>
        </p:nvSpPr>
        <p:spPr>
          <a:xfrm>
            <a:off x="539099" y="378138"/>
            <a:ext cx="111825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dirty="0" smtClean="0"/>
              <a:t>目录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5207141" y="2705509"/>
            <a:ext cx="19389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3600" b="1" dirty="0" smtClean="0"/>
              <a:t>开发经验</a:t>
            </a:r>
            <a:endParaRPr sz="3600" b="1" dirty="0"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形状"/>
          <p:cNvSpPr/>
          <p:nvPr/>
        </p:nvSpPr>
        <p:spPr>
          <a:xfrm>
            <a:off x="4518993" y="2787022"/>
            <a:ext cx="511378" cy="511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17280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419601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多端开发框架原理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918375" y="1013220"/>
            <a:ext cx="1041887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altLang="zh-CN" sz="2800" b="1" dirty="0" smtClean="0"/>
              <a:t>React-like</a:t>
            </a:r>
            <a:r>
              <a:rPr lang="zh-CN" altLang="en-US" sz="2800" b="1" dirty="0" smtClean="0"/>
              <a:t> 或 </a:t>
            </a:r>
            <a:r>
              <a:rPr lang="en-US" altLang="zh-CN" sz="2800" b="1" dirty="0" err="1" smtClean="0"/>
              <a:t>Vue</a:t>
            </a:r>
            <a:r>
              <a:rPr lang="en-US" altLang="zh-CN" sz="2800" b="1" dirty="0" smtClean="0"/>
              <a:t>-like</a:t>
            </a:r>
            <a:r>
              <a:rPr lang="zh-CN" altLang="en-US" sz="2800" b="1" dirty="0" smtClean="0"/>
              <a:t> 语法 </a:t>
            </a:r>
            <a:r>
              <a:rPr lang="en-US" altLang="zh-CN" sz="2800" b="1" dirty="0" smtClean="0"/>
              <a:t>+</a:t>
            </a:r>
            <a:r>
              <a:rPr lang="zh-CN" altLang="en-US" sz="2800" b="1" dirty="0" smtClean="0"/>
              <a:t> 编译 </a:t>
            </a:r>
            <a:r>
              <a:rPr lang="en-US" altLang="zh-CN" sz="2800" b="1" dirty="0" smtClean="0"/>
              <a:t>+</a:t>
            </a:r>
            <a:r>
              <a:rPr lang="zh-CN" altLang="en-US" sz="2800" b="1" dirty="0" smtClean="0"/>
              <a:t> 运行时框架或兼容组件库</a:t>
            </a:r>
            <a:endParaRPr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4" y="1762641"/>
            <a:ext cx="9813346" cy="50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QUDIAN </a:t>
            </a:r>
            <a:r>
              <a:rPr dirty="0"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362959"/>
            <a:ext cx="2814230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altLang="zh-CN" sz="2800" b="1" dirty="0"/>
              <a:t>Taro </a:t>
            </a:r>
            <a:r>
              <a:rPr lang="zh-CN" altLang="en-US" sz="2800" b="1" dirty="0"/>
              <a:t>提供了什么</a:t>
            </a:r>
            <a:endParaRPr sz="2800" b="1" dirty="0"/>
          </a:p>
        </p:txBody>
      </p:sp>
      <p:sp>
        <p:nvSpPr>
          <p:cNvPr id="9" name="项目名称"/>
          <p:cNvSpPr txBox="1"/>
          <p:nvPr/>
        </p:nvSpPr>
        <p:spPr>
          <a:xfrm>
            <a:off x="479173" y="3658804"/>
            <a:ext cx="260584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我们还需要什么</a:t>
            </a:r>
            <a:endParaRPr sz="2800" b="1" dirty="0"/>
          </a:p>
        </p:txBody>
      </p:sp>
      <p:sp>
        <p:nvSpPr>
          <p:cNvPr id="10" name="这里是正文，请填写正文。"/>
          <p:cNvSpPr txBox="1"/>
          <p:nvPr/>
        </p:nvSpPr>
        <p:spPr>
          <a:xfrm>
            <a:off x="539099" y="2154798"/>
            <a:ext cx="508728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多端编译框架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统一接口的 </a:t>
            </a:r>
            <a:r>
              <a:rPr lang="en-US" altLang="zh-CN" dirty="0" smtClean="0"/>
              <a:t>API</a:t>
            </a:r>
            <a:r>
              <a:rPr lang="zh-CN" altLang="en-US" dirty="0" smtClean="0"/>
              <a:t> 调用、内置组件库</a:t>
            </a:r>
            <a:endParaRPr lang="en-US" altLang="zh-CN" dirty="0" smtClean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539099" y="4457702"/>
            <a:ext cx="290079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把握各端差异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掌握多端开发思路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283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91" y="1267037"/>
            <a:ext cx="5936586" cy="5649331"/>
          </a:xfrm>
          <a:prstGeom prst="rect">
            <a:avLst/>
          </a:prstGeom>
        </p:spPr>
      </p:pic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26774"/>
            <a:ext cx="337367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把握各端差异 </a:t>
            </a:r>
            <a:r>
              <a:rPr lang="mr-IN" altLang="zh-CN" sz="2800" b="1" dirty="0" smtClean="0"/>
              <a:t>–</a:t>
            </a:r>
            <a:r>
              <a:rPr lang="zh-CN" altLang="en-US" sz="2800" b="1" dirty="0" smtClean="0"/>
              <a:t> 样式</a:t>
            </a:r>
            <a:endParaRPr sz="2800" b="1" dirty="0"/>
          </a:p>
        </p:txBody>
      </p:sp>
      <p:sp>
        <p:nvSpPr>
          <p:cNvPr id="15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QUDIAN </a:t>
            </a:r>
            <a:r>
              <a:rPr dirty="0"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7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这里是正文，请填写正文。"/>
          <p:cNvSpPr txBox="1"/>
          <p:nvPr/>
        </p:nvSpPr>
        <p:spPr>
          <a:xfrm>
            <a:off x="5411352" y="2274410"/>
            <a:ext cx="630877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微信小程序默认组件样式隔离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err="1" smtClean="0"/>
              <a:t>addGlobalClass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样式影响 </a:t>
            </a:r>
            <a:r>
              <a:rPr lang="en-US" altLang="zh-CN" dirty="0" smtClean="0"/>
              <a:t>comp-a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err="1" smtClean="0"/>
              <a:t>externalClasses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comp-a</a:t>
            </a:r>
            <a:r>
              <a:rPr lang="zh-CN" altLang="en-US" dirty="0" smtClean="0"/>
              <a:t> 样式影响 </a:t>
            </a:r>
            <a:r>
              <a:rPr lang="en-US" altLang="zh-CN" dirty="0" smtClean="0"/>
              <a:t>comp-b</a:t>
            </a:r>
          </a:p>
        </p:txBody>
      </p:sp>
      <p:sp>
        <p:nvSpPr>
          <p:cNvPr id="19" name="这里是正文，请填写正文。"/>
          <p:cNvSpPr txBox="1"/>
          <p:nvPr/>
        </p:nvSpPr>
        <p:spPr>
          <a:xfrm>
            <a:off x="6560027" y="4417460"/>
            <a:ext cx="440120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3164AF"/>
                </a:solidFill>
              </a:rPr>
              <a:t>支付宝小程序默认全局样式</a:t>
            </a:r>
            <a:endParaRPr sz="2800" b="1" dirty="0">
              <a:solidFill>
                <a:srgbClr val="3164A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56" y="4392060"/>
            <a:ext cx="598915" cy="598915"/>
          </a:xfrm>
          <a:prstGeom prst="rect">
            <a:avLst/>
          </a:prstGeom>
        </p:spPr>
      </p:pic>
      <p:sp>
        <p:nvSpPr>
          <p:cNvPr id="21" name="这里是正文，请填写正文。"/>
          <p:cNvSpPr txBox="1"/>
          <p:nvPr/>
        </p:nvSpPr>
        <p:spPr>
          <a:xfrm>
            <a:off x="5488722" y="5415070"/>
            <a:ext cx="5882378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/>
              <a:t>（微信小程序 </a:t>
            </a:r>
            <a:r>
              <a:rPr lang="en-US" altLang="zh-CN" sz="1800" dirty="0" smtClean="0"/>
              <a:t>2.6.5</a:t>
            </a:r>
            <a:r>
              <a:rPr lang="zh-CN" altLang="en-US" sz="1800" dirty="0" smtClean="0"/>
              <a:t> 版本的 </a:t>
            </a:r>
            <a:r>
              <a:rPr lang="en-US" altLang="zh-CN" sz="1800" dirty="0" err="1" smtClean="0"/>
              <a:t>styleIsolation</a:t>
            </a:r>
            <a:r>
              <a:rPr lang="zh-CN" altLang="en-US" sz="1800" dirty="0" smtClean="0"/>
              <a:t> 能解决此问题）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16684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26774"/>
            <a:ext cx="337367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把握各端差异 </a:t>
            </a:r>
            <a:r>
              <a:rPr lang="mr-IN" altLang="zh-CN" sz="2800" b="1" dirty="0" smtClean="0"/>
              <a:t>–</a:t>
            </a:r>
            <a:r>
              <a:rPr lang="zh-CN" altLang="en-US" sz="2800" b="1" dirty="0" smtClean="0"/>
              <a:t> 其他</a:t>
            </a:r>
            <a:endParaRPr sz="2800" b="1" dirty="0"/>
          </a:p>
        </p:txBody>
      </p:sp>
      <p:sp>
        <p:nvSpPr>
          <p:cNvPr id="15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QUDIAN </a:t>
            </a:r>
            <a:r>
              <a:rPr dirty="0"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7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这里是正文，请填写正文。"/>
          <p:cNvSpPr txBox="1"/>
          <p:nvPr/>
        </p:nvSpPr>
        <p:spPr>
          <a:xfrm>
            <a:off x="539099" y="2303769"/>
            <a:ext cx="1031788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登录流程：微信小程序授权必须通过点击按钮触发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err="1"/>
              <a:t>Webview</a:t>
            </a:r>
            <a:r>
              <a:rPr lang="zh-CN" altLang="en-US" dirty="0"/>
              <a:t>：微信小程序中 </a:t>
            </a:r>
            <a:r>
              <a:rPr lang="en-US" altLang="zh-CN" dirty="0" err="1"/>
              <a:t>postMessage</a:t>
            </a:r>
            <a:r>
              <a:rPr lang="zh-CN" altLang="en-US" dirty="0"/>
              <a:t> 只会在特定时机才能触发、</a:t>
            </a:r>
            <a:r>
              <a:rPr lang="zh-CN" altLang="en-US" dirty="0" smtClean="0"/>
              <a:t>接收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网络请求：支付宝小程序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为 </a:t>
            </a:r>
            <a:r>
              <a:rPr lang="en-US" altLang="zh-CN" dirty="0" smtClean="0"/>
              <a:t>application/</a:t>
            </a:r>
            <a:r>
              <a:rPr lang="en-US" altLang="zh-CN" dirty="0" err="1" smtClean="0"/>
              <a:t>json</a:t>
            </a:r>
            <a:r>
              <a:rPr lang="zh-CN" altLang="en-US" dirty="0" smtClean="0"/>
              <a:t>，需转成 </a:t>
            </a:r>
            <a:r>
              <a:rPr lang="en-US" altLang="zh-CN" dirty="0" smtClean="0"/>
              <a:t>JSON </a:t>
            </a:r>
            <a:r>
              <a:rPr lang="zh-CN" altLang="en-US" dirty="0" smtClean="0"/>
              <a:t>字符串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分包机制：支付宝小程序不支持分包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mr-IN" altLang="zh-CN" dirty="0" smtClean="0"/>
              <a:t>…</a:t>
            </a:r>
            <a:endParaRPr lang="en-US" altLang="zh-CN" dirty="0" smtClean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3940518" y="5386602"/>
            <a:ext cx="511934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3164AF"/>
                </a:solidFill>
              </a:rPr>
              <a:t>多端框架本身无法抹平所有差异</a:t>
            </a:r>
            <a:endParaRPr sz="2800" b="1" dirty="0">
              <a:solidFill>
                <a:srgbClr val="3164A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02" y="5316570"/>
            <a:ext cx="663284" cy="6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26774"/>
            <a:ext cx="384015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多端兼容方式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环境变量</a:t>
            </a:r>
            <a:endParaRPr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2" y="1256165"/>
            <a:ext cx="9593366" cy="6253580"/>
          </a:xfrm>
          <a:prstGeom prst="rect">
            <a:avLst/>
          </a:prstGeom>
        </p:spPr>
      </p:pic>
      <p:sp>
        <p:nvSpPr>
          <p:cNvPr id="12" name="这里是正文，请填写正文。"/>
          <p:cNvSpPr txBox="1"/>
          <p:nvPr/>
        </p:nvSpPr>
        <p:spPr>
          <a:xfrm>
            <a:off x="479173" y="2536424"/>
            <a:ext cx="1669686" cy="113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简单直观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不易组织</a:t>
            </a:r>
            <a:endParaRPr lang="en-US" altLang="zh-CN" dirty="0" smtClean="0"/>
          </a:p>
        </p:txBody>
      </p:sp>
      <p:cxnSp>
        <p:nvCxnSpPr>
          <p:cNvPr id="6" name="直线连接符 5"/>
          <p:cNvCxnSpPr/>
          <p:nvPr/>
        </p:nvCxnSpPr>
        <p:spPr>
          <a:xfrm>
            <a:off x="4688732" y="4046706"/>
            <a:ext cx="4688732" cy="0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线连接符 14"/>
          <p:cNvCxnSpPr/>
          <p:nvPr/>
        </p:nvCxnSpPr>
        <p:spPr>
          <a:xfrm>
            <a:off x="5697162" y="4666027"/>
            <a:ext cx="4688732" cy="0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4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226774"/>
            <a:ext cx="384015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多端兼容方式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多端文件</a:t>
            </a:r>
            <a:endParaRPr sz="2800" b="1" dirty="0"/>
          </a:p>
        </p:txBody>
      </p:sp>
      <p:sp>
        <p:nvSpPr>
          <p:cNvPr id="12" name="这里是正文，请填写正文。"/>
          <p:cNvSpPr txBox="1"/>
          <p:nvPr/>
        </p:nvSpPr>
        <p:spPr>
          <a:xfrm>
            <a:off x="500730" y="3475551"/>
            <a:ext cx="272606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lvl="0" hangingPunct="1"/>
            <a:r>
              <a:rPr lang="nl-NL" altLang="zh-CN" dirty="0" err="1"/>
              <a:t>f</a:t>
            </a:r>
            <a:r>
              <a:rPr lang="nl-NL" altLang="zh-CN" dirty="0" err="1" smtClean="0"/>
              <a:t>oo</a:t>
            </a:r>
            <a:endParaRPr lang="nl-NL" altLang="zh-CN" dirty="0" smtClean="0"/>
          </a:p>
          <a:p>
            <a:pPr hangingPunct="1"/>
            <a:r>
              <a:rPr lang="nl-NL" altLang="zh-CN" dirty="0"/>
              <a:t> ├─ </a:t>
            </a:r>
            <a:r>
              <a:rPr lang="nl-NL" altLang="zh-CN" dirty="0" err="1"/>
              <a:t>index.js</a:t>
            </a:r>
            <a:r>
              <a:rPr lang="nl-NL" altLang="zh-CN" dirty="0"/>
              <a:t> </a:t>
            </a:r>
            <a:endParaRPr lang="nl-NL" altLang="zh-CN" dirty="0" smtClean="0"/>
          </a:p>
          <a:p>
            <a:pPr lvl="0" hangingPunct="1"/>
            <a:r>
              <a:rPr lang="nl-NL" altLang="zh-CN" dirty="0" smtClean="0"/>
              <a:t> ├─ </a:t>
            </a:r>
            <a:r>
              <a:rPr lang="nl-NL" altLang="zh-CN" dirty="0" err="1"/>
              <a:t>index.alipay.js</a:t>
            </a:r>
            <a:r>
              <a:rPr lang="nl-NL" altLang="zh-CN" dirty="0"/>
              <a:t> </a:t>
            </a:r>
            <a:endParaRPr lang="nl-NL" altLang="zh-CN" dirty="0" smtClean="0"/>
          </a:p>
          <a:p>
            <a:pPr lvl="0" hangingPunct="1"/>
            <a:r>
              <a:rPr lang="zh-CN" altLang="en-US" dirty="0" smtClean="0"/>
              <a:t> </a:t>
            </a:r>
            <a:r>
              <a:rPr lang="nl-NL" altLang="zh-CN" dirty="0" smtClean="0"/>
              <a:t>└─ </a:t>
            </a:r>
            <a:r>
              <a:rPr lang="nl-NL" altLang="zh-CN" dirty="0" err="1"/>
              <a:t>index.weapp.js</a:t>
            </a:r>
            <a:endParaRPr lang="en-US" altLang="zh-CN" dirty="0" smtClean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497296" y="2853624"/>
            <a:ext cx="22467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CN" altLang="en-US" dirty="0" smtClean="0"/>
              <a:t>文件结构如下：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62" y="1622532"/>
            <a:ext cx="10324857" cy="4982553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1147864" y="4649821"/>
            <a:ext cx="1887166" cy="0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线连接符 15"/>
          <p:cNvCxnSpPr/>
          <p:nvPr/>
        </p:nvCxnSpPr>
        <p:spPr>
          <a:xfrm>
            <a:off x="1128409" y="5041961"/>
            <a:ext cx="2078931" cy="0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80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051679"/>
            <a:ext cx="384015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多端兼容方式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登录封装</a:t>
            </a:r>
            <a:endParaRPr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9" y="1800905"/>
            <a:ext cx="3341043" cy="21141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3" y="4066731"/>
            <a:ext cx="3362059" cy="2752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58" y="906347"/>
            <a:ext cx="8010310" cy="38295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69" y="3305943"/>
            <a:ext cx="7802740" cy="4312843"/>
          </a:xfrm>
          <a:prstGeom prst="rect">
            <a:avLst/>
          </a:prstGeom>
        </p:spPr>
      </p:pic>
      <p:cxnSp>
        <p:nvCxnSpPr>
          <p:cNvPr id="20" name="直线箭头连接符 19"/>
          <p:cNvCxnSpPr/>
          <p:nvPr/>
        </p:nvCxnSpPr>
        <p:spPr>
          <a:xfrm flipV="1">
            <a:off x="4064958" y="3088850"/>
            <a:ext cx="740506" cy="4005"/>
          </a:xfrm>
          <a:prstGeom prst="straightConnector1">
            <a:avLst/>
          </a:prstGeom>
          <a:noFill/>
          <a:ln w="50800" cap="flat">
            <a:solidFill>
              <a:srgbClr val="3164A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线箭头连接符 28"/>
          <p:cNvCxnSpPr/>
          <p:nvPr/>
        </p:nvCxnSpPr>
        <p:spPr>
          <a:xfrm flipV="1">
            <a:off x="4064958" y="5463881"/>
            <a:ext cx="740506" cy="4005"/>
          </a:xfrm>
          <a:prstGeom prst="straightConnector1">
            <a:avLst/>
          </a:prstGeom>
          <a:noFill/>
          <a:ln w="50800" cap="flat">
            <a:solidFill>
              <a:srgbClr val="3164A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4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129497"/>
            <a:ext cx="224676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多端项目结构</a:t>
            </a:r>
            <a:endParaRPr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3" y="1883715"/>
            <a:ext cx="3297165" cy="4344500"/>
          </a:xfrm>
          <a:prstGeom prst="rect">
            <a:avLst/>
          </a:prstGeom>
        </p:spPr>
      </p:pic>
      <p:sp>
        <p:nvSpPr>
          <p:cNvPr id="10" name="这里是正文，请填写正文。"/>
          <p:cNvSpPr txBox="1"/>
          <p:nvPr/>
        </p:nvSpPr>
        <p:spPr>
          <a:xfrm>
            <a:off x="4830383" y="3141966"/>
            <a:ext cx="661975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搭建多端开发 </a:t>
            </a:r>
            <a:r>
              <a:rPr lang="en-US" altLang="zh-CN" dirty="0" smtClean="0"/>
              <a:t>boilerplate</a:t>
            </a:r>
            <a:r>
              <a:rPr lang="zh-CN" altLang="en-US" dirty="0" smtClean="0"/>
              <a:t>、沉淀多端解决方案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后续只需专注业务开发（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836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362959"/>
            <a:ext cx="229646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altLang="zh-CN" sz="2800" b="1" dirty="0" smtClean="0"/>
              <a:t>React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hooks</a:t>
            </a:r>
            <a:endParaRPr sz="2800" b="1" dirty="0"/>
          </a:p>
        </p:txBody>
      </p:sp>
      <p:sp>
        <p:nvSpPr>
          <p:cNvPr id="9" name="这里是正文，请填写正文，没有可不写。"/>
          <p:cNvSpPr txBox="1"/>
          <p:nvPr/>
        </p:nvSpPr>
        <p:spPr>
          <a:xfrm>
            <a:off x="3046829" y="1579278"/>
            <a:ext cx="614687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en-US" altLang="zh-CN" sz="2200" dirty="0" smtClean="0"/>
              <a:t>Taro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6</a:t>
            </a:r>
            <a:r>
              <a:rPr lang="zh-CN" altLang="en-US" sz="2200" dirty="0" smtClean="0"/>
              <a:t> 月 </a:t>
            </a:r>
            <a:r>
              <a:rPr lang="en-US" altLang="zh-CN" sz="2200" dirty="0" smtClean="0"/>
              <a:t>13</a:t>
            </a:r>
            <a:r>
              <a:rPr lang="zh-CN" altLang="en-US" sz="2200" dirty="0" smtClean="0"/>
              <a:t> 号发布 </a:t>
            </a:r>
            <a:r>
              <a:rPr lang="en-US" altLang="zh-CN" sz="2200" dirty="0" smtClean="0"/>
              <a:t>v1.3</a:t>
            </a:r>
            <a:r>
              <a:rPr lang="zh-CN" altLang="en-US" sz="2200" dirty="0" smtClean="0"/>
              <a:t>，正式支持 </a:t>
            </a:r>
            <a:r>
              <a:rPr lang="en-US" altLang="zh-CN" sz="2200" dirty="0" smtClean="0"/>
              <a:t>React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hooks</a:t>
            </a:r>
            <a:endParaRPr sz="2200" dirty="0"/>
          </a:p>
        </p:txBody>
      </p:sp>
      <p:sp>
        <p:nvSpPr>
          <p:cNvPr id="11" name="这里是正文，请填写正文，没有可不写。"/>
          <p:cNvSpPr txBox="1"/>
          <p:nvPr/>
        </p:nvSpPr>
        <p:spPr>
          <a:xfrm>
            <a:off x="479173" y="2351818"/>
            <a:ext cx="623023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 smtClean="0"/>
              <a:t>Class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component?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component?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HOC?</a:t>
            </a:r>
            <a:r>
              <a:rPr lang="zh-CN" altLang="en-US" dirty="0" smtClean="0"/>
              <a:t> </a:t>
            </a:r>
            <a:r>
              <a:rPr lang="en-US" altLang="zh-CN" dirty="0"/>
              <a:t>I</a:t>
            </a:r>
            <a:r>
              <a:rPr lang="en-US" altLang="zh-CN" dirty="0" smtClean="0"/>
              <a:t>nheritance Inversion</a:t>
            </a:r>
            <a:r>
              <a:rPr lang="en-US" altLang="zh-CN" dirty="0"/>
              <a:t>?</a:t>
            </a:r>
            <a:r>
              <a:rPr lang="zh-CN" altLang="en-US" dirty="0" smtClean="0"/>
              <a:t> </a:t>
            </a:r>
            <a:r>
              <a:rPr lang="en-US" altLang="zh-CN" dirty="0" smtClean="0"/>
              <a:t>Render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props?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t</a:t>
            </a:r>
            <a:r>
              <a:rPr lang="en-US" altLang="zh-CN" dirty="0" smtClean="0"/>
              <a:t>his?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state?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endParaRPr lang="en-US" altLang="zh-CN" dirty="0" smtClean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624591" y="4819074"/>
            <a:ext cx="799192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3164AF"/>
                </a:solidFill>
              </a:rPr>
              <a:t>让开发者在小程序</a:t>
            </a:r>
            <a:r>
              <a:rPr lang="zh-CN" altLang="en-US" sz="2800" b="1" smtClean="0">
                <a:solidFill>
                  <a:srgbClr val="3164AF"/>
                </a:solidFill>
              </a:rPr>
              <a:t>场景下能及时</a:t>
            </a:r>
            <a:r>
              <a:rPr lang="zh-CN" altLang="en-US" sz="2800" b="1" dirty="0" smtClean="0">
                <a:solidFill>
                  <a:srgbClr val="3164AF"/>
                </a:solidFill>
              </a:rPr>
              <a:t>跟进最新的技术栈</a:t>
            </a:r>
            <a:endParaRPr sz="2800" b="1" dirty="0">
              <a:solidFill>
                <a:srgbClr val="3164A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79" y="4572541"/>
            <a:ext cx="801991" cy="8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5207141" y="2705509"/>
            <a:ext cx="19389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3600" b="1" dirty="0" smtClean="0"/>
              <a:t>多端背景</a:t>
            </a:r>
            <a:endParaRPr sz="3600" b="1" dirty="0"/>
          </a:p>
        </p:txBody>
      </p:sp>
      <p:sp>
        <p:nvSpPr>
          <p:cNvPr id="119" name="形状"/>
          <p:cNvSpPr/>
          <p:nvPr/>
        </p:nvSpPr>
        <p:spPr>
          <a:xfrm>
            <a:off x="4518993" y="2787022"/>
            <a:ext cx="511378" cy="511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827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开发经验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22" y="508682"/>
            <a:ext cx="8879731" cy="6349318"/>
          </a:xfrm>
          <a:prstGeom prst="rect">
            <a:avLst/>
          </a:prstGeom>
        </p:spPr>
      </p:pic>
      <p:sp>
        <p:nvSpPr>
          <p:cNvPr id="16" name="这里是正文，请填写正文。"/>
          <p:cNvSpPr txBox="1"/>
          <p:nvPr/>
        </p:nvSpPr>
        <p:spPr>
          <a:xfrm>
            <a:off x="2864228" y="575076"/>
            <a:ext cx="14933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hooks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这里是正文，请填写正文。"/>
          <p:cNvSpPr txBox="1"/>
          <p:nvPr/>
        </p:nvSpPr>
        <p:spPr>
          <a:xfrm>
            <a:off x="8167258" y="2264248"/>
            <a:ext cx="303704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纯函数</a:t>
            </a:r>
            <a:r>
              <a:rPr lang="zh-CN" altLang="en-US" dirty="0"/>
              <a:t>、</a:t>
            </a:r>
            <a:r>
              <a:rPr lang="zh-CN" altLang="en-US" dirty="0" smtClean="0"/>
              <a:t>复用 </a:t>
            </a:r>
            <a:r>
              <a:rPr lang="en-US" altLang="zh-CN" dirty="0" smtClean="0"/>
              <a:t>state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适用多端开发</a:t>
            </a:r>
            <a:endParaRPr lang="en-US" altLang="zh-CN" dirty="0" smtClean="0"/>
          </a:p>
        </p:txBody>
      </p:sp>
      <p:sp>
        <p:nvSpPr>
          <p:cNvPr id="18" name="这里是正文，请填写正文。"/>
          <p:cNvSpPr txBox="1"/>
          <p:nvPr/>
        </p:nvSpPr>
        <p:spPr>
          <a:xfrm>
            <a:off x="8782811" y="3464577"/>
            <a:ext cx="228523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隐藏多端逻辑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业务层更纯粹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246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目录1"/>
          <p:cNvSpPr txBox="1"/>
          <p:nvPr/>
        </p:nvSpPr>
        <p:spPr>
          <a:xfrm>
            <a:off x="5207141" y="2705509"/>
            <a:ext cx="193899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sz="3600" b="1" dirty="0" smtClean="0"/>
              <a:t>总结展望</a:t>
            </a:r>
            <a:endParaRPr sz="3600" b="1" dirty="0"/>
          </a:p>
        </p:txBody>
      </p:sp>
      <p:pic>
        <p:nvPicPr>
          <p:cNvPr id="12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25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形状"/>
          <p:cNvSpPr/>
          <p:nvPr/>
        </p:nvSpPr>
        <p:spPr>
          <a:xfrm>
            <a:off x="4518993" y="2787022"/>
            <a:ext cx="511378" cy="511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91" y="10800"/>
                </a:moveTo>
                <a:cubicBezTo>
                  <a:pt x="5291" y="13842"/>
                  <a:pt x="7758" y="16309"/>
                  <a:pt x="10800" y="16309"/>
                </a:cubicBezTo>
                <a:cubicBezTo>
                  <a:pt x="13842" y="16309"/>
                  <a:pt x="16309" y="13842"/>
                  <a:pt x="16309" y="10800"/>
                </a:cubicBezTo>
                <a:cubicBezTo>
                  <a:pt x="16309" y="7758"/>
                  <a:pt x="13842" y="5291"/>
                  <a:pt x="10800" y="5291"/>
                </a:cubicBezTo>
                <a:cubicBezTo>
                  <a:pt x="7758" y="5291"/>
                  <a:pt x="5291" y="7758"/>
                  <a:pt x="5291" y="10800"/>
                </a:cubicBezTo>
                <a:close/>
              </a:path>
            </a:pathLst>
          </a:cu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4958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QUDIAN </a:t>
            </a:r>
            <a:r>
              <a:rPr dirty="0" smtClean="0">
                <a:solidFill>
                  <a:srgbClr val="BFBFBF"/>
                </a:solidFill>
              </a:rPr>
              <a:t>.COM</a:t>
            </a:r>
            <a:endParaRPr dirty="0">
              <a:solidFill>
                <a:srgbClr val="BFBFBF"/>
              </a:solidFill>
            </a:endParaRP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61513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总结展望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362959"/>
            <a:ext cx="332398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多端小程序极速开发</a:t>
            </a:r>
            <a:endParaRPr sz="2800" b="1" dirty="0"/>
          </a:p>
        </p:txBody>
      </p:sp>
      <p:sp>
        <p:nvSpPr>
          <p:cNvPr id="10" name="这里是正文，请填写正文。"/>
          <p:cNvSpPr txBox="1"/>
          <p:nvPr/>
        </p:nvSpPr>
        <p:spPr>
          <a:xfrm>
            <a:off x="539921" y="2171923"/>
            <a:ext cx="571726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上手飞快，</a:t>
            </a:r>
            <a:r>
              <a:rPr lang="en-US" altLang="zh-CN" dirty="0" smtClean="0"/>
              <a:t>APP</a:t>
            </a:r>
            <a:r>
              <a:rPr lang="zh-CN" altLang="en-US" dirty="0" smtClean="0"/>
              <a:t> 同学也可轻松参与开发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大幅减少新端开发成本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提高迭代效率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56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61513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总结展望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362959"/>
            <a:ext cx="791979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跨浏览器 </a:t>
            </a:r>
            <a:r>
              <a:rPr lang="en-US" altLang="zh-CN" sz="2800" b="1" dirty="0" smtClean="0"/>
              <a:t>-&gt;</a:t>
            </a:r>
            <a:r>
              <a:rPr lang="zh-CN" altLang="en-US" sz="2800" b="1" dirty="0" smtClean="0"/>
              <a:t> 跨端：前端的</a:t>
            </a:r>
            <a:r>
              <a:rPr lang="zh-CN" altLang="en-US" sz="2800" b="1" dirty="0"/>
              <a:t>天然诉求、大前端趋势</a:t>
            </a:r>
            <a:endParaRPr sz="2800" b="1" dirty="0"/>
          </a:p>
        </p:txBody>
      </p:sp>
      <p:sp>
        <p:nvSpPr>
          <p:cNvPr id="10" name="这里是正文，请填写正文。"/>
          <p:cNvSpPr txBox="1"/>
          <p:nvPr/>
        </p:nvSpPr>
        <p:spPr>
          <a:xfrm>
            <a:off x="539099" y="2220323"/>
            <a:ext cx="8903283" cy="2239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mr-IN" altLang="zh-CN" dirty="0" smtClean="0"/>
              <a:t>H5</a:t>
            </a:r>
            <a:r>
              <a:rPr lang="zh-CN" altLang="en-US" dirty="0" smtClean="0"/>
              <a:t>：响应式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err="1" smtClean="0"/>
              <a:t>Hybird</a:t>
            </a:r>
            <a:r>
              <a:rPr lang="en-US" altLang="zh-CN" dirty="0" smtClean="0"/>
              <a:t> App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PhoneGap</a:t>
            </a:r>
            <a:r>
              <a:rPr lang="zh-CN" altLang="en-US" dirty="0"/>
              <a:t>、</a:t>
            </a:r>
            <a:r>
              <a:rPr lang="en-US" altLang="zh-CN" dirty="0" smtClean="0"/>
              <a:t>Cordova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Ionic</a:t>
            </a:r>
            <a:r>
              <a:rPr lang="zh-CN" altLang="en-US" dirty="0"/>
              <a:t> </a:t>
            </a:r>
            <a:r>
              <a:rPr lang="mr-IN" altLang="zh-CN" dirty="0" smtClean="0"/>
              <a:t>…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 </a:t>
            </a:r>
            <a:r>
              <a:rPr lang="en-US" altLang="zh-CN" dirty="0" smtClean="0"/>
              <a:t>“Native”</a:t>
            </a:r>
            <a:r>
              <a:rPr lang="zh-CN" altLang="en-US" dirty="0"/>
              <a:t> </a:t>
            </a:r>
            <a:r>
              <a:rPr lang="en-US" altLang="zh-CN" dirty="0" smtClean="0"/>
              <a:t>APP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React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Native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Flutter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/>
              <a:t>Desktop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Electron</a:t>
            </a:r>
            <a:r>
              <a:rPr lang="zh-CN" altLang="en-US" dirty="0" smtClean="0"/>
              <a:t>、</a:t>
            </a:r>
            <a:r>
              <a:rPr lang="en-US" altLang="zh-CN" dirty="0"/>
              <a:t> </a:t>
            </a:r>
            <a:r>
              <a:rPr lang="en-US" altLang="zh-CN" dirty="0" err="1"/>
              <a:t>NW.js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23" y="4710929"/>
            <a:ext cx="946800" cy="946800"/>
          </a:xfrm>
          <a:prstGeom prst="rect">
            <a:avLst/>
          </a:prstGeom>
        </p:spPr>
      </p:pic>
      <p:sp>
        <p:nvSpPr>
          <p:cNvPr id="16" name="这里是正文，请填写正文。"/>
          <p:cNvSpPr txBox="1"/>
          <p:nvPr/>
        </p:nvSpPr>
        <p:spPr>
          <a:xfrm>
            <a:off x="5647246" y="4922719"/>
            <a:ext cx="15286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3164AF"/>
                </a:solidFill>
              </a:rPr>
              <a:t>提高效率</a:t>
            </a:r>
            <a:endParaRPr sz="2800" b="1" dirty="0">
              <a:solidFill>
                <a:srgbClr val="3164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61513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/>
              <a:t>总结展望</a:t>
            </a:r>
            <a:endParaRPr dirty="0"/>
          </a:p>
        </p:txBody>
      </p:sp>
      <p:sp>
        <p:nvSpPr>
          <p:cNvPr id="22" name="项目名称"/>
          <p:cNvSpPr txBox="1"/>
          <p:nvPr/>
        </p:nvSpPr>
        <p:spPr>
          <a:xfrm>
            <a:off x="479173" y="1384681"/>
            <a:ext cx="1528622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没有银弹</a:t>
            </a:r>
            <a:endParaRPr lang="zh-CN" altLang="en-US" sz="2800" b="1" dirty="0"/>
          </a:p>
        </p:txBody>
      </p:sp>
      <p:sp>
        <p:nvSpPr>
          <p:cNvPr id="11" name="这里是正文，请填写正文。"/>
          <p:cNvSpPr txBox="1"/>
          <p:nvPr/>
        </p:nvSpPr>
        <p:spPr>
          <a:xfrm>
            <a:off x="539099" y="2290106"/>
            <a:ext cx="567078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buFont typeface="Arial" charset="0"/>
              <a:buChar char="•"/>
            </a:pPr>
            <a:r>
              <a:rPr lang="zh-CN" altLang="en-US" dirty="0" smtClean="0"/>
              <a:t>多端开发方案不能帮我们解决所有问题</a:t>
            </a:r>
            <a:endParaRPr lang="en-US" altLang="zh-CN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dirty="0" smtClean="0"/>
              <a:t>平台有差异，</a:t>
            </a:r>
            <a:r>
              <a:rPr lang="zh-CN" altLang="en-US" dirty="0" smtClean="0"/>
              <a:t>坑</a:t>
            </a:r>
            <a:r>
              <a:rPr lang="zh-CN" altLang="en-US" dirty="0" smtClean="0"/>
              <a:t>是客观存在的</a:t>
            </a:r>
            <a:endParaRPr dirty="0"/>
          </a:p>
        </p:txBody>
      </p:sp>
      <p:sp>
        <p:nvSpPr>
          <p:cNvPr id="10" name="项目名称"/>
          <p:cNvSpPr txBox="1"/>
          <p:nvPr/>
        </p:nvSpPr>
        <p:spPr>
          <a:xfrm>
            <a:off x="479173" y="3464310"/>
            <a:ext cx="92396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lang="zh-CN" altLang="en-US" sz="2800" b="1" dirty="0"/>
          </a:p>
        </p:txBody>
      </p:sp>
      <p:sp>
        <p:nvSpPr>
          <p:cNvPr id="12" name="这里是正文，请填写正文。"/>
          <p:cNvSpPr txBox="1"/>
          <p:nvPr/>
        </p:nvSpPr>
        <p:spPr>
          <a:xfrm>
            <a:off x="539099" y="4486093"/>
            <a:ext cx="42024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buFont typeface="Arial" charset="0"/>
              <a:buChar char="•"/>
            </a:pPr>
            <a:r>
              <a:rPr lang="zh-CN" altLang="en-US" dirty="0" smtClean="0"/>
              <a:t>解放前端生产力</a:t>
            </a:r>
            <a:endParaRPr lang="en-US" altLang="zh-CN" dirty="0" smtClean="0"/>
          </a:p>
          <a:p>
            <a:pPr marL="342900" indent="-342900">
              <a:buFont typeface="Arial" charset="0"/>
              <a:buChar char="•"/>
            </a:pPr>
            <a:r>
              <a:rPr lang="en-US" altLang="zh-CN" dirty="0" smtClean="0"/>
              <a:t>Write </a:t>
            </a:r>
            <a:r>
              <a:rPr lang="en-US" altLang="zh-CN" dirty="0"/>
              <a:t>Once, Run Anywhere</a:t>
            </a:r>
          </a:p>
        </p:txBody>
      </p:sp>
      <p:sp>
        <p:nvSpPr>
          <p:cNvPr id="15" name="项目名称"/>
          <p:cNvSpPr txBox="1"/>
          <p:nvPr/>
        </p:nvSpPr>
        <p:spPr>
          <a:xfrm>
            <a:off x="479173" y="3600842"/>
            <a:ext cx="332398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拥抱跨端、迎接挑战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5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3377867" y="2105845"/>
            <a:ext cx="5049402" cy="2307710"/>
            <a:chOff x="3377867" y="2105845"/>
            <a:chExt cx="5049402" cy="2307710"/>
          </a:xfrm>
        </p:grpSpPr>
        <p:sp>
          <p:nvSpPr>
            <p:cNvPr id="182" name="THANKS"/>
            <p:cNvSpPr txBox="1"/>
            <p:nvPr/>
          </p:nvSpPr>
          <p:spPr>
            <a:xfrm>
              <a:off x="3377867" y="2105845"/>
              <a:ext cx="5049402" cy="15519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 anchor="ctr">
              <a:spAutoFit/>
            </a:bodyPr>
            <a:lstStyle>
              <a:lvl1pPr algn="ctr">
                <a:defRPr sz="96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dirty="0"/>
                <a:t>THANKS</a:t>
              </a:r>
            </a:p>
          </p:txBody>
        </p:sp>
        <p:sp>
          <p:nvSpPr>
            <p:cNvPr id="183" name="趣店集团"/>
            <p:cNvSpPr txBox="1"/>
            <p:nvPr/>
          </p:nvSpPr>
          <p:spPr>
            <a:xfrm>
              <a:off x="4732899" y="3534714"/>
              <a:ext cx="2339341" cy="878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微软雅黑 Light"/>
                  <a:ea typeface="微软雅黑 Light"/>
                  <a:cs typeface="微软雅黑 Light"/>
                  <a:sym typeface="微软雅黑 Light"/>
                </a:defRPr>
              </a:lvl1pPr>
            </a:lstStyle>
            <a:p>
              <a:r>
                <a:t>趣店集团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22" y="887898"/>
            <a:ext cx="3444190" cy="4578626"/>
          </a:xfrm>
          <a:prstGeom prst="rect">
            <a:avLst/>
          </a:prstGeom>
        </p:spPr>
      </p:pic>
      <p:sp>
        <p:nvSpPr>
          <p:cNvPr id="5" name="趣店集团"/>
          <p:cNvSpPr txBox="1"/>
          <p:nvPr/>
        </p:nvSpPr>
        <p:spPr>
          <a:xfrm>
            <a:off x="7395372" y="5635354"/>
            <a:ext cx="40228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r>
              <a:rPr lang="zh-CN" altLang="en-US" sz="2400" dirty="0" smtClean="0"/>
              <a:t>对趣店</a:t>
            </a:r>
            <a:r>
              <a:rPr lang="en-US" altLang="zh-CN" sz="2400" dirty="0" smtClean="0"/>
              <a:t>FED</a:t>
            </a:r>
            <a:r>
              <a:rPr lang="zh-CN" altLang="en-US" sz="2400" dirty="0" smtClean="0"/>
              <a:t>感兴趣？欢迎来聊</a:t>
            </a:r>
            <a:endParaRPr sz="2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27 -0.01967 L -0.22005 -0.022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15" name="这里是正文，请填写正文。"/>
          <p:cNvSpPr txBox="1"/>
          <p:nvPr/>
        </p:nvSpPr>
        <p:spPr>
          <a:xfrm>
            <a:off x="2933507" y="2484215"/>
            <a:ext cx="137473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000" smtClean="0"/>
              <a:t>微信小</a:t>
            </a:r>
            <a:r>
              <a:rPr lang="zh-CN" altLang="en-US" sz="2000" dirty="0" smtClean="0"/>
              <a:t>程序</a:t>
            </a:r>
            <a:endParaRPr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9" y="1512068"/>
            <a:ext cx="877404" cy="8774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70" y="3346219"/>
            <a:ext cx="877404" cy="877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72" y="1512068"/>
            <a:ext cx="877404" cy="877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47" y="1512068"/>
            <a:ext cx="877404" cy="8774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47" y="3362559"/>
            <a:ext cx="877404" cy="877404"/>
          </a:xfrm>
          <a:prstGeom prst="rect">
            <a:avLst/>
          </a:prstGeom>
        </p:spPr>
      </p:pic>
      <p:sp>
        <p:nvSpPr>
          <p:cNvPr id="20" name="这里是正文，请填写正文。"/>
          <p:cNvSpPr txBox="1"/>
          <p:nvPr/>
        </p:nvSpPr>
        <p:spPr>
          <a:xfrm>
            <a:off x="5196153" y="2484215"/>
            <a:ext cx="1631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000" smtClean="0"/>
              <a:t>支付宝小</a:t>
            </a:r>
            <a:r>
              <a:rPr lang="zh-CN" altLang="en-US" sz="2000" dirty="0" smtClean="0"/>
              <a:t>程序</a:t>
            </a:r>
            <a:endParaRPr sz="2000" dirty="0"/>
          </a:p>
        </p:txBody>
      </p:sp>
      <p:sp>
        <p:nvSpPr>
          <p:cNvPr id="21" name="这里是正文，请填写正文。"/>
          <p:cNvSpPr txBox="1"/>
          <p:nvPr/>
        </p:nvSpPr>
        <p:spPr>
          <a:xfrm>
            <a:off x="7458802" y="2484215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000" dirty="0" smtClean="0"/>
              <a:t>百度智能小程序</a:t>
            </a:r>
            <a:endParaRPr sz="2000" dirty="0"/>
          </a:p>
        </p:txBody>
      </p:sp>
      <p:sp>
        <p:nvSpPr>
          <p:cNvPr id="22" name="这里是正文，请填写正文。"/>
          <p:cNvSpPr txBox="1"/>
          <p:nvPr/>
        </p:nvSpPr>
        <p:spPr>
          <a:xfrm>
            <a:off x="2677026" y="4328682"/>
            <a:ext cx="188769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000" dirty="0" smtClean="0"/>
              <a:t>字节跳动小程序</a:t>
            </a:r>
            <a:endParaRPr sz="2000" dirty="0"/>
          </a:p>
        </p:txBody>
      </p:sp>
      <p:sp>
        <p:nvSpPr>
          <p:cNvPr id="23" name="这里是正文，请填写正文。"/>
          <p:cNvSpPr txBox="1"/>
          <p:nvPr/>
        </p:nvSpPr>
        <p:spPr>
          <a:xfrm>
            <a:off x="7763372" y="4328682"/>
            <a:ext cx="127855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dirty="0" smtClean="0"/>
              <a:t>QQ</a:t>
            </a:r>
            <a:r>
              <a:rPr lang="zh-CN" altLang="en-US" sz="2000" dirty="0" smtClean="0"/>
              <a:t>轻应用</a:t>
            </a:r>
            <a:endParaRPr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9" y="3362559"/>
            <a:ext cx="844723" cy="844723"/>
          </a:xfrm>
          <a:prstGeom prst="rect">
            <a:avLst/>
          </a:prstGeom>
        </p:spPr>
      </p:pic>
      <p:sp>
        <p:nvSpPr>
          <p:cNvPr id="26" name="这里是正文，请填写正文。"/>
          <p:cNvSpPr txBox="1"/>
          <p:nvPr/>
        </p:nvSpPr>
        <p:spPr>
          <a:xfrm>
            <a:off x="5572350" y="4328682"/>
            <a:ext cx="86177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000" dirty="0" smtClean="0"/>
              <a:t>快应用</a:t>
            </a:r>
            <a:endParaRPr sz="2000"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3466053" y="5348512"/>
            <a:ext cx="503599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N</a:t>
            </a:r>
            <a:r>
              <a:rPr lang="zh-CN" altLang="en-US" sz="2800" dirty="0" smtClean="0">
                <a:solidFill>
                  <a:schemeClr val="tx1"/>
                </a:solidFill>
              </a:rPr>
              <a:t>多平台，未来还会有新的出现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28" name="项目名称"/>
          <p:cNvSpPr txBox="1"/>
          <p:nvPr/>
        </p:nvSpPr>
        <p:spPr>
          <a:xfrm>
            <a:off x="539099" y="1344575"/>
            <a:ext cx="2964912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小程序开发的挑战</a:t>
            </a:r>
            <a:endParaRPr sz="2800" b="1" dirty="0"/>
          </a:p>
        </p:txBody>
      </p:sp>
      <p:sp>
        <p:nvSpPr>
          <p:cNvPr id="25" name="这里是正文，请填写正文。"/>
          <p:cNvSpPr txBox="1"/>
          <p:nvPr/>
        </p:nvSpPr>
        <p:spPr>
          <a:xfrm>
            <a:off x="617741" y="2171923"/>
            <a:ext cx="259301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学习成本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多平台维护成本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”落后“的技术栈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0" y="4440497"/>
            <a:ext cx="1238250" cy="1124085"/>
          </a:xfrm>
          <a:prstGeom prst="rect">
            <a:avLst/>
          </a:prstGeom>
        </p:spPr>
      </p:pic>
      <p:sp>
        <p:nvSpPr>
          <p:cNvPr id="15" name="这里是正文，请填写正文。"/>
          <p:cNvSpPr txBox="1"/>
          <p:nvPr/>
        </p:nvSpPr>
        <p:spPr>
          <a:xfrm>
            <a:off x="5237950" y="4740929"/>
            <a:ext cx="33239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3164AF"/>
                </a:solidFill>
              </a:rPr>
              <a:t>如何提高开发效率？</a:t>
            </a:r>
            <a:endParaRPr sz="2800" b="1" dirty="0">
              <a:solidFill>
                <a:srgbClr val="3164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项目名称"/>
          <p:cNvSpPr txBox="1"/>
          <p:nvPr/>
        </p:nvSpPr>
        <p:spPr>
          <a:xfrm>
            <a:off x="539099" y="1344575"/>
            <a:ext cx="332398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前期：解决开发痛点</a:t>
            </a:r>
            <a:endParaRPr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09" y="2601844"/>
            <a:ext cx="1198217" cy="11982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21" y="2695873"/>
            <a:ext cx="904143" cy="904143"/>
          </a:xfrm>
          <a:prstGeom prst="rect">
            <a:avLst/>
          </a:prstGeom>
        </p:spPr>
      </p:pic>
      <p:sp>
        <p:nvSpPr>
          <p:cNvPr id="16" name="这里是正文，请填写正文。"/>
          <p:cNvSpPr txBox="1"/>
          <p:nvPr/>
        </p:nvSpPr>
        <p:spPr>
          <a:xfrm>
            <a:off x="4094414" y="3747054"/>
            <a:ext cx="8521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b="1" smtClean="0"/>
              <a:t>WePY</a:t>
            </a:r>
            <a:endParaRPr sz="2000" b="1" dirty="0"/>
          </a:p>
        </p:txBody>
      </p:sp>
      <p:sp>
        <p:nvSpPr>
          <p:cNvPr id="17" name="这里是正文，请填写正文。"/>
          <p:cNvSpPr txBox="1"/>
          <p:nvPr/>
        </p:nvSpPr>
        <p:spPr>
          <a:xfrm>
            <a:off x="7035523" y="3800061"/>
            <a:ext cx="9787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b="1" dirty="0" err="1" smtClean="0"/>
              <a:t>mpvue</a:t>
            </a:r>
            <a:endParaRPr sz="2000" b="1" dirty="0"/>
          </a:p>
        </p:txBody>
      </p:sp>
      <p:sp>
        <p:nvSpPr>
          <p:cNvPr id="18" name="这里是正文，请填写正文。"/>
          <p:cNvSpPr txBox="1"/>
          <p:nvPr/>
        </p:nvSpPr>
        <p:spPr>
          <a:xfrm>
            <a:off x="2853212" y="4770606"/>
            <a:ext cx="656044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复用技术栈、前端工程化、自定义组件 </a:t>
            </a:r>
            <a:r>
              <a:rPr lang="mr-IN" altLang="zh-CN" sz="2800" dirty="0" smtClean="0">
                <a:solidFill>
                  <a:schemeClr val="tx1"/>
                </a:solidFill>
              </a:rPr>
              <a:t>…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项目名称"/>
          <p:cNvSpPr txBox="1"/>
          <p:nvPr/>
        </p:nvSpPr>
        <p:spPr>
          <a:xfrm>
            <a:off x="539099" y="1344575"/>
            <a:ext cx="260584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中期：过渡阶段</a:t>
            </a:r>
            <a:endParaRPr sz="2800" b="1" dirty="0"/>
          </a:p>
        </p:txBody>
      </p:sp>
      <p:sp>
        <p:nvSpPr>
          <p:cNvPr id="24" name="这里是正文，请填写正文。"/>
          <p:cNvSpPr txBox="1"/>
          <p:nvPr/>
        </p:nvSpPr>
        <p:spPr>
          <a:xfrm>
            <a:off x="617741" y="2171923"/>
            <a:ext cx="4439675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微信小程序转支付宝小程序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微信小程序转百度智能小程序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支付宝小程序转微信小程序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mr-IN" altLang="zh-CN" dirty="0" smtClean="0"/>
              <a:t>…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021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项目名称"/>
          <p:cNvSpPr txBox="1"/>
          <p:nvPr/>
        </p:nvSpPr>
        <p:spPr>
          <a:xfrm>
            <a:off x="539099" y="1344575"/>
            <a:ext cx="260584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后期：多端开发</a:t>
            </a:r>
            <a:endParaRPr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74" y="2568130"/>
            <a:ext cx="1168522" cy="1168522"/>
          </a:xfrm>
          <a:prstGeom prst="rect">
            <a:avLst/>
          </a:prstGeom>
        </p:spPr>
      </p:pic>
      <p:sp>
        <p:nvSpPr>
          <p:cNvPr id="18" name="这里是正文，请填写正文。"/>
          <p:cNvSpPr txBox="1"/>
          <p:nvPr/>
        </p:nvSpPr>
        <p:spPr>
          <a:xfrm>
            <a:off x="1803190" y="3930871"/>
            <a:ext cx="110382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b="1" dirty="0" err="1"/>
              <a:t>u</a:t>
            </a:r>
            <a:r>
              <a:rPr lang="en-US" altLang="zh-CN" sz="2000" b="1" dirty="0" err="1" smtClean="0"/>
              <a:t>ni</a:t>
            </a:r>
            <a:r>
              <a:rPr lang="en-US" altLang="zh-CN" sz="2000" b="1" dirty="0" smtClean="0"/>
              <a:t>-app</a:t>
            </a:r>
            <a:endParaRPr sz="2000" b="1" dirty="0"/>
          </a:p>
        </p:txBody>
      </p:sp>
      <p:sp>
        <p:nvSpPr>
          <p:cNvPr id="19" name="这里是正文，请填写正文。"/>
          <p:cNvSpPr txBox="1"/>
          <p:nvPr/>
        </p:nvSpPr>
        <p:spPr>
          <a:xfrm>
            <a:off x="2524993" y="5095270"/>
            <a:ext cx="707340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不仅能生成多端小程序，还能生成 </a:t>
            </a:r>
            <a:r>
              <a:rPr lang="en-US" altLang="zh-CN" sz="2800" dirty="0" smtClean="0">
                <a:solidFill>
                  <a:schemeClr val="tx1"/>
                </a:solidFill>
              </a:rPr>
              <a:t>H5</a:t>
            </a:r>
            <a:r>
              <a:rPr lang="zh-CN" altLang="en-US" sz="2800" dirty="0" smtClean="0">
                <a:solidFill>
                  <a:schemeClr val="tx1"/>
                </a:solidFill>
              </a:rPr>
              <a:t>、</a:t>
            </a:r>
            <a:r>
              <a:rPr lang="en-US" altLang="zh-CN" sz="2800" dirty="0" smtClean="0">
                <a:solidFill>
                  <a:schemeClr val="tx1"/>
                </a:solidFill>
              </a:rPr>
              <a:t>APP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95" y="2512689"/>
            <a:ext cx="1270000" cy="1270000"/>
          </a:xfrm>
          <a:prstGeom prst="rect">
            <a:avLst/>
          </a:prstGeom>
        </p:spPr>
      </p:pic>
      <p:sp>
        <p:nvSpPr>
          <p:cNvPr id="20" name="这里是正文，请填写正文。"/>
          <p:cNvSpPr txBox="1"/>
          <p:nvPr/>
        </p:nvSpPr>
        <p:spPr>
          <a:xfrm>
            <a:off x="6325376" y="3926169"/>
            <a:ext cx="153824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b="1" dirty="0"/>
              <a:t>Chameleon</a:t>
            </a:r>
            <a:endParaRPr sz="2000" b="1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28" y="2681120"/>
            <a:ext cx="1341760" cy="921209"/>
          </a:xfrm>
          <a:prstGeom prst="rect">
            <a:avLst/>
          </a:prstGeom>
        </p:spPr>
      </p:pic>
      <p:sp>
        <p:nvSpPr>
          <p:cNvPr id="22" name="这里是正文，请填写正文。"/>
          <p:cNvSpPr txBox="1"/>
          <p:nvPr/>
        </p:nvSpPr>
        <p:spPr>
          <a:xfrm>
            <a:off x="4416594" y="3908274"/>
            <a:ext cx="67742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en-US" altLang="zh-CN" sz="2000" b="1" dirty="0" smtClean="0"/>
              <a:t>Taro</a:t>
            </a:r>
            <a:endParaRPr sz="2000" b="1" dirty="0"/>
          </a:p>
        </p:txBody>
      </p:sp>
      <p:sp>
        <p:nvSpPr>
          <p:cNvPr id="23" name="这里是正文，请填写正文。"/>
          <p:cNvSpPr txBox="1"/>
          <p:nvPr/>
        </p:nvSpPr>
        <p:spPr>
          <a:xfrm>
            <a:off x="9301744" y="3049634"/>
            <a:ext cx="68544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algn="ctr"/>
            <a:r>
              <a:rPr lang="mr-IN" altLang="zh-CN" b="1" smtClean="0"/>
              <a:t>……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634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8050" y="404632"/>
            <a:ext cx="692150" cy="69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矩形"/>
          <p:cNvSpPr/>
          <p:nvPr/>
        </p:nvSpPr>
        <p:spPr>
          <a:xfrm>
            <a:off x="344005" y="6374781"/>
            <a:ext cx="508001" cy="50801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QUDIAN .COM"/>
          <p:cNvSpPr txBox="1"/>
          <p:nvPr/>
        </p:nvSpPr>
        <p:spPr>
          <a:xfrm>
            <a:off x="965661" y="6228215"/>
            <a:ext cx="16661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QUDIAN </a:t>
            </a:r>
            <a:r>
              <a:rPr>
                <a:solidFill>
                  <a:srgbClr val="BFBFBF"/>
                </a:solidFill>
              </a:rPr>
              <a:t>.COM</a:t>
            </a:r>
          </a:p>
        </p:txBody>
      </p:sp>
      <p:sp>
        <p:nvSpPr>
          <p:cNvPr id="144" name="矩形"/>
          <p:cNvSpPr/>
          <p:nvPr/>
        </p:nvSpPr>
        <p:spPr>
          <a:xfrm>
            <a:off x="2841338" y="6387481"/>
            <a:ext cx="8918862" cy="47118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矩形"/>
          <p:cNvSpPr/>
          <p:nvPr/>
        </p:nvSpPr>
        <p:spPr>
          <a:xfrm>
            <a:off x="344005" y="383127"/>
            <a:ext cx="69851" cy="691200"/>
          </a:xfrm>
          <a:prstGeom prst="rect">
            <a:avLst/>
          </a:prstGeom>
          <a:solidFill>
            <a:srgbClr val="EB51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目录1"/>
          <p:cNvSpPr txBox="1"/>
          <p:nvPr/>
        </p:nvSpPr>
        <p:spPr>
          <a:xfrm>
            <a:off x="539099" y="378138"/>
            <a:ext cx="2144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 b="1">
                <a:latin typeface="微软雅黑 Light"/>
                <a:ea typeface="微软雅黑 Light"/>
                <a:cs typeface="微软雅黑 Light"/>
                <a:sym typeface="微软雅黑 Light"/>
              </a:defRPr>
            </a:pPr>
            <a:r>
              <a:rPr lang="zh-CN" altLang="en-US" dirty="0" smtClean="0"/>
              <a:t>多端背景</a:t>
            </a:r>
            <a:endParaRPr dirty="0"/>
          </a:p>
        </p:txBody>
      </p:sp>
      <p:sp>
        <p:nvSpPr>
          <p:cNvPr id="27" name="这里是正文，请填写正文。"/>
          <p:cNvSpPr txBox="1"/>
          <p:nvPr/>
        </p:nvSpPr>
        <p:spPr>
          <a:xfrm>
            <a:off x="1778572" y="1318173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项目名称"/>
          <p:cNvSpPr txBox="1"/>
          <p:nvPr/>
        </p:nvSpPr>
        <p:spPr>
          <a:xfrm>
            <a:off x="539099" y="1344575"/>
            <a:ext cx="2246767" cy="66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EB512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sz="2800" b="1" dirty="0" smtClean="0"/>
              <a:t>多端开发框架</a:t>
            </a:r>
            <a:endParaRPr sz="2800" b="1" dirty="0"/>
          </a:p>
        </p:txBody>
      </p:sp>
      <p:sp>
        <p:nvSpPr>
          <p:cNvPr id="17" name="这里是正文，请填写正文。"/>
          <p:cNvSpPr txBox="1"/>
          <p:nvPr/>
        </p:nvSpPr>
        <p:spPr>
          <a:xfrm>
            <a:off x="617741" y="2171923"/>
            <a:ext cx="474745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微软雅黑 Light"/>
                <a:ea typeface="微软雅黑 Light"/>
                <a:cs typeface="微软雅黑 Light"/>
                <a:sym typeface="微软雅黑 Light"/>
              </a:defRPr>
            </a:lvl1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复用技术</a:t>
            </a:r>
            <a:r>
              <a:rPr lang="zh-CN" altLang="en-US" dirty="0"/>
              <a:t>栈，降低</a:t>
            </a:r>
            <a:r>
              <a:rPr lang="zh-CN" altLang="en-US" dirty="0" smtClean="0"/>
              <a:t>学习成本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解决多平台问题，降低维护成本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dirty="0" smtClean="0"/>
              <a:t>保持较新的技术栈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490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1060</Words>
  <Application>Microsoft Macintosh PowerPoint</Application>
  <PresentationFormat>宽屏</PresentationFormat>
  <Paragraphs>212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Wingdings</vt:lpstr>
      <vt:lpstr>等线</vt:lpstr>
      <vt:lpstr>等线 Light</vt:lpstr>
      <vt:lpstr>微软雅黑</vt:lpstr>
      <vt:lpstr>微软雅黑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Microsoft Office 用户</cp:lastModifiedBy>
  <cp:revision>96</cp:revision>
  <cp:lastPrinted>2019-06-21T06:46:39Z</cp:lastPrinted>
  <dcterms:modified xsi:type="dcterms:W3CDTF">2019-06-21T07:56:59Z</dcterms:modified>
</cp:coreProperties>
</file>